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619" r:id="rId3"/>
    <p:sldId id="871" r:id="rId4"/>
    <p:sldId id="880" r:id="rId5"/>
    <p:sldId id="864" r:id="rId6"/>
    <p:sldId id="881" r:id="rId7"/>
    <p:sldId id="882" r:id="rId8"/>
    <p:sldId id="883" r:id="rId9"/>
    <p:sldId id="884" r:id="rId10"/>
    <p:sldId id="885" r:id="rId11"/>
    <p:sldId id="886" r:id="rId12"/>
    <p:sldId id="888" r:id="rId13"/>
    <p:sldId id="887" r:id="rId14"/>
    <p:sldId id="863" r:id="rId15"/>
    <p:sldId id="889" r:id="rId16"/>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3" autoAdjust="0"/>
    <p:restoredTop sz="94660"/>
  </p:normalViewPr>
  <p:slideViewPr>
    <p:cSldViewPr snapToGrid="0">
      <p:cViewPr varScale="1">
        <p:scale>
          <a:sx n="64" d="100"/>
          <a:sy n="64" d="100"/>
        </p:scale>
        <p:origin x="90"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9/12/2020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9/12/2020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9/12/2020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9/12/2020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9/12/2020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9/12/2020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9/12/2020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9/12/2020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9/12/2020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9/12/2020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9/12/2020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9/12/2020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9/12/2020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9/12/2020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9/12/2020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9/12/2020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9/12/2020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9/12/2020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073041" y="1390389"/>
            <a:ext cx="6826687" cy="1323439"/>
          </a:xfrm>
          <a:prstGeom prst="rect">
            <a:avLst/>
          </a:prstGeom>
          <a:noFill/>
        </p:spPr>
        <p:txBody>
          <a:bodyPr wrap="square" rtlCol="0">
            <a:spAutoFit/>
          </a:bodyPr>
          <a:lstStyle/>
          <a:p>
            <a:pPr algn="ctr"/>
            <a:r>
              <a:rPr lang="en-US" sz="4000" b="1" dirty="0">
                <a:latin typeface="Candara" panose="020E0502030303020204" pitchFamily="34" charset="0"/>
              </a:rPr>
              <a:t>There is No Way!</a:t>
            </a:r>
          </a:p>
          <a:p>
            <a:pPr algn="ctr"/>
            <a:r>
              <a:rPr lang="en-US" sz="4000" b="1" dirty="0">
                <a:latin typeface="Candara" panose="020E0502030303020204" pitchFamily="34" charset="0"/>
              </a:rPr>
              <a:t>Mark 14:27-31</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September 13, 2020</a:t>
            </a:r>
          </a:p>
        </p:txBody>
      </p:sp>
    </p:spTree>
    <p:extLst>
      <p:ext uri="{BB962C8B-B14F-4D97-AF65-F5344CB8AC3E}">
        <p14:creationId xmlns:p14="http://schemas.microsoft.com/office/powerpoint/2010/main" val="13263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3800" b="1" cap="none" dirty="0">
                <a:solidFill>
                  <a:srgbClr val="00B0F0"/>
                </a:solidFill>
                <a:latin typeface="+mn-lt"/>
              </a:rPr>
              <a:t>The promises </a:t>
            </a:r>
            <a:r>
              <a:rPr lang="en-US" sz="3800" b="1" cap="none" baseline="30000" dirty="0">
                <a:solidFill>
                  <a:srgbClr val="00B0F0"/>
                </a:solidFill>
                <a:latin typeface="+mn-lt"/>
              </a:rPr>
              <a:t>(14:27)</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11352"/>
            <a:ext cx="11590636" cy="461665"/>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"But after I have been raised, I will go ahead of you to Galilee."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B84A9D5F-E285-4F57-B146-37A8E9800DE3}"/>
              </a:ext>
            </a:extLst>
          </p:cNvPr>
          <p:cNvSpPr txBox="1"/>
          <p:nvPr/>
        </p:nvSpPr>
        <p:spPr>
          <a:xfrm>
            <a:off x="267280" y="1472802"/>
            <a:ext cx="11590636" cy="584775"/>
          </a:xfrm>
          <a:prstGeom prst="rect">
            <a:avLst/>
          </a:prstGeom>
          <a:noFill/>
        </p:spPr>
        <p:txBody>
          <a:bodyPr wrap="square" rtlCol="0">
            <a:spAutoFit/>
          </a:bodyPr>
          <a:lstStyle/>
          <a:p>
            <a:pPr marL="342900" marR="0" indent="-34290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Calibri" panose="020F0502020204030204" pitchFamily="34" charset="0"/>
              </a:rPr>
              <a:t>The promise of resurrection (28a)</a:t>
            </a:r>
          </a:p>
        </p:txBody>
      </p:sp>
    </p:spTree>
    <p:extLst>
      <p:ext uri="{BB962C8B-B14F-4D97-AF65-F5344CB8AC3E}">
        <p14:creationId xmlns:p14="http://schemas.microsoft.com/office/powerpoint/2010/main" val="5895206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“In Christ Alone”</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5016758"/>
          </a:xfrm>
          <a:prstGeom prst="rect">
            <a:avLst/>
          </a:prstGeom>
          <a:noFill/>
        </p:spPr>
        <p:txBody>
          <a:bodyPr wrap="square" rtlCol="0">
            <a:spAutoFit/>
          </a:bodyPr>
          <a:lstStyle/>
          <a:p>
            <a:pPr marL="0" marR="0" algn="ctr">
              <a:spcBef>
                <a:spcPts val="0"/>
              </a:spcBef>
              <a:spcAft>
                <a:spcPts val="0"/>
              </a:spcAft>
            </a:pPr>
            <a:r>
              <a:rPr lang="en-US" sz="4000" dirty="0">
                <a:effectLst/>
                <a:latin typeface="Calibri" panose="020F0502020204030204" pitchFamily="34" charset="0"/>
                <a:ea typeface="Times New Roman" panose="02020603050405020304" pitchFamily="18" charset="0"/>
              </a:rPr>
              <a:t>There in the ground His body lay</a:t>
            </a:r>
            <a:br>
              <a:rPr lang="en-US" sz="4000" dirty="0">
                <a:effectLst/>
                <a:latin typeface="Calibri" panose="020F0502020204030204" pitchFamily="34" charset="0"/>
                <a:ea typeface="Times New Roman" panose="02020603050405020304" pitchFamily="18" charset="0"/>
              </a:rPr>
            </a:br>
            <a:r>
              <a:rPr lang="en-US" sz="4000" dirty="0">
                <a:effectLst/>
                <a:latin typeface="Calibri" panose="020F0502020204030204" pitchFamily="34" charset="0"/>
                <a:ea typeface="Times New Roman" panose="02020603050405020304" pitchFamily="18" charset="0"/>
              </a:rPr>
              <a:t>Light of the world by darkness slain</a:t>
            </a:r>
            <a:br>
              <a:rPr lang="en-US" sz="4000" dirty="0">
                <a:effectLst/>
                <a:latin typeface="Calibri" panose="020F0502020204030204" pitchFamily="34" charset="0"/>
                <a:ea typeface="Times New Roman" panose="02020603050405020304" pitchFamily="18" charset="0"/>
              </a:rPr>
            </a:br>
            <a:r>
              <a:rPr lang="en-US" sz="4000" dirty="0">
                <a:effectLst/>
                <a:latin typeface="Calibri" panose="020F0502020204030204" pitchFamily="34" charset="0"/>
                <a:ea typeface="Times New Roman" panose="02020603050405020304" pitchFamily="18" charset="0"/>
              </a:rPr>
              <a:t>Then bursting forth in glorious day</a:t>
            </a:r>
            <a:br>
              <a:rPr lang="en-US" sz="4000" dirty="0">
                <a:effectLst/>
                <a:latin typeface="Calibri" panose="020F0502020204030204" pitchFamily="34" charset="0"/>
                <a:ea typeface="Times New Roman" panose="02020603050405020304" pitchFamily="18" charset="0"/>
              </a:rPr>
            </a:br>
            <a:r>
              <a:rPr lang="en-US" sz="4000" dirty="0">
                <a:effectLst/>
                <a:latin typeface="Calibri" panose="020F0502020204030204" pitchFamily="34" charset="0"/>
                <a:ea typeface="Times New Roman" panose="02020603050405020304" pitchFamily="18" charset="0"/>
              </a:rPr>
              <a:t>Up from the grave He rose again</a:t>
            </a:r>
            <a:br>
              <a:rPr lang="en-US" sz="4000" dirty="0">
                <a:effectLst/>
                <a:latin typeface="Calibri" panose="020F0502020204030204" pitchFamily="34" charset="0"/>
                <a:ea typeface="Times New Roman" panose="02020603050405020304" pitchFamily="18" charset="0"/>
              </a:rPr>
            </a:br>
            <a:r>
              <a:rPr lang="en-US" sz="4000" dirty="0">
                <a:effectLst/>
                <a:latin typeface="Calibri" panose="020F0502020204030204" pitchFamily="34" charset="0"/>
                <a:ea typeface="Times New Roman" panose="02020603050405020304" pitchFamily="18" charset="0"/>
              </a:rPr>
              <a:t>And as He stands in victory</a:t>
            </a:r>
            <a:br>
              <a:rPr lang="en-US" sz="4000" dirty="0">
                <a:effectLst/>
                <a:latin typeface="Calibri" panose="020F0502020204030204" pitchFamily="34" charset="0"/>
                <a:ea typeface="Times New Roman" panose="02020603050405020304" pitchFamily="18" charset="0"/>
              </a:rPr>
            </a:br>
            <a:r>
              <a:rPr lang="en-US" sz="4000" dirty="0">
                <a:effectLst/>
                <a:latin typeface="Calibri" panose="020F0502020204030204" pitchFamily="34" charset="0"/>
                <a:ea typeface="Times New Roman" panose="02020603050405020304" pitchFamily="18" charset="0"/>
              </a:rPr>
              <a:t>Sin's curse has lost its grip on me</a:t>
            </a:r>
            <a:br>
              <a:rPr lang="en-US" sz="4000" dirty="0">
                <a:effectLst/>
                <a:latin typeface="Calibri" panose="020F0502020204030204" pitchFamily="34" charset="0"/>
                <a:ea typeface="Times New Roman" panose="02020603050405020304" pitchFamily="18" charset="0"/>
              </a:rPr>
            </a:br>
            <a:r>
              <a:rPr lang="en-US" sz="4000" dirty="0">
                <a:effectLst/>
                <a:latin typeface="Calibri" panose="020F0502020204030204" pitchFamily="34" charset="0"/>
                <a:ea typeface="Times New Roman" panose="02020603050405020304" pitchFamily="18" charset="0"/>
              </a:rPr>
              <a:t>For I am His and He is mine</a:t>
            </a:r>
            <a:br>
              <a:rPr lang="en-US" sz="4000" dirty="0">
                <a:effectLst/>
                <a:latin typeface="Calibri" panose="020F0502020204030204" pitchFamily="34" charset="0"/>
                <a:ea typeface="Times New Roman" panose="02020603050405020304" pitchFamily="18" charset="0"/>
              </a:rPr>
            </a:br>
            <a:r>
              <a:rPr lang="en-US" sz="4000" dirty="0">
                <a:effectLst/>
                <a:latin typeface="Calibri" panose="020F0502020204030204" pitchFamily="34" charset="0"/>
                <a:ea typeface="Times New Roman" panose="02020603050405020304" pitchFamily="18" charset="0"/>
              </a:rPr>
              <a:t>Bought with the precious blood of Christ</a:t>
            </a: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8493510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3800" b="1" cap="none" dirty="0">
                <a:solidFill>
                  <a:srgbClr val="00B0F0"/>
                </a:solidFill>
                <a:latin typeface="+mn-lt"/>
              </a:rPr>
              <a:t>The promises </a:t>
            </a:r>
            <a:r>
              <a:rPr lang="en-US" sz="3800" b="1" cap="none" baseline="30000" dirty="0">
                <a:solidFill>
                  <a:srgbClr val="00B0F0"/>
                </a:solidFill>
                <a:latin typeface="+mn-lt"/>
              </a:rPr>
              <a:t>(14:28)</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11352"/>
            <a:ext cx="11590636" cy="461665"/>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"But after I have been raised, I will go ahead of you to Galilee."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B84A9D5F-E285-4F57-B146-37A8E9800DE3}"/>
              </a:ext>
            </a:extLst>
          </p:cNvPr>
          <p:cNvSpPr txBox="1"/>
          <p:nvPr/>
        </p:nvSpPr>
        <p:spPr>
          <a:xfrm>
            <a:off x="267280" y="1472802"/>
            <a:ext cx="11590636" cy="1077218"/>
          </a:xfrm>
          <a:prstGeom prst="rect">
            <a:avLst/>
          </a:prstGeom>
          <a:noFill/>
        </p:spPr>
        <p:txBody>
          <a:bodyPr wrap="square" rtlCol="0">
            <a:spAutoFit/>
          </a:bodyPr>
          <a:lstStyle/>
          <a:p>
            <a:pPr marL="342900" marR="0" indent="-34290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Calibri" panose="020F0502020204030204" pitchFamily="34" charset="0"/>
              </a:rPr>
              <a:t>The promise of resurrection (28a)</a:t>
            </a:r>
          </a:p>
          <a:p>
            <a:pPr marL="342900" marR="0" indent="-342900" algn="just">
              <a:spcBef>
                <a:spcPts val="0"/>
              </a:spcBef>
              <a:spcAft>
                <a:spcPts val="0"/>
              </a:spcAft>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The promise of reconciliation (28b)</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912764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75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3"/>
            </a:pPr>
            <a:r>
              <a:rPr lang="en-US" sz="3800" b="1" cap="none" dirty="0">
                <a:solidFill>
                  <a:srgbClr val="00B0F0"/>
                </a:solidFill>
                <a:latin typeface="+mn-lt"/>
              </a:rPr>
              <a:t>The pronouncements </a:t>
            </a:r>
            <a:r>
              <a:rPr lang="en-US" sz="3800" b="1" cap="none" baseline="30000" dirty="0">
                <a:solidFill>
                  <a:srgbClr val="00B0F0"/>
                </a:solidFill>
                <a:latin typeface="+mn-lt"/>
              </a:rPr>
              <a:t>(14:29-31)</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11352"/>
            <a:ext cx="11590636" cy="1938992"/>
          </a:xfrm>
          <a:prstGeom prst="rect">
            <a:avLst/>
          </a:prstGeom>
          <a:noFill/>
        </p:spPr>
        <p:txBody>
          <a:bodyPr wrap="square" rtlCol="0">
            <a:spAutoFit/>
          </a:bodyPr>
          <a:lstStyle/>
          <a:p>
            <a:pPr algn="just"/>
            <a:r>
              <a:rPr lang="en-US" sz="2400" i="1" dirty="0"/>
              <a:t>29 But Peter said to Him, “Even though all may fall away, yet I will not.” 30 And Jesus said to him, “Truly I say to you, that this very night, before a rooster crows twice, you yourself will deny Me three times.” 31 But Peter kept saying insistently, “Even if I have to die with You, I will not deny You!” And they all were saying the same thing also.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B84A9D5F-E285-4F57-B146-37A8E9800DE3}"/>
              </a:ext>
            </a:extLst>
          </p:cNvPr>
          <p:cNvSpPr txBox="1"/>
          <p:nvPr/>
        </p:nvSpPr>
        <p:spPr>
          <a:xfrm>
            <a:off x="267280" y="2956819"/>
            <a:ext cx="11590636" cy="1569660"/>
          </a:xfrm>
          <a:prstGeom prst="rect">
            <a:avLst/>
          </a:prstGeom>
          <a:noFill/>
        </p:spPr>
        <p:txBody>
          <a:bodyPr wrap="square" rtlCol="0">
            <a:spAutoFit/>
          </a:bodyPr>
          <a:lstStyle/>
          <a:p>
            <a:pPr marL="342900" marR="0" indent="-34290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Calibri" panose="020F0502020204030204" pitchFamily="34" charset="0"/>
              </a:rPr>
              <a:t>The rebuttal of Peter (29)</a:t>
            </a:r>
          </a:p>
          <a:p>
            <a:pPr marL="342900" marR="0" indent="-342900" algn="just">
              <a:spcBef>
                <a:spcPts val="0"/>
              </a:spcBef>
              <a:spcAft>
                <a:spcPts val="0"/>
              </a:spcAft>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The response of Jesus (30)</a:t>
            </a:r>
          </a:p>
          <a:p>
            <a:pPr marL="342900" marR="0" indent="-34290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Calibri" panose="020F0502020204030204" pitchFamily="34" charset="0"/>
              </a:rPr>
              <a:t>The rebuttal of Peter (31)</a:t>
            </a:r>
          </a:p>
        </p:txBody>
      </p:sp>
    </p:spTree>
    <p:extLst>
      <p:ext uri="{BB962C8B-B14F-4D97-AF65-F5344CB8AC3E}">
        <p14:creationId xmlns:p14="http://schemas.microsoft.com/office/powerpoint/2010/main" val="235314687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7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Common Causes for Failing the Lord</a:t>
            </a:r>
          </a:p>
        </p:txBody>
      </p:sp>
      <p:sp>
        <p:nvSpPr>
          <p:cNvPr id="2" name="TextBox 1">
            <a:extLst>
              <a:ext uri="{FF2B5EF4-FFF2-40B4-BE49-F238E27FC236}">
                <a16:creationId xmlns:a16="http://schemas.microsoft.com/office/drawing/2014/main" id="{F08A2007-B9E6-48A8-9E5E-C98EDFD53C8F}"/>
              </a:ext>
            </a:extLst>
          </p:cNvPr>
          <p:cNvSpPr txBox="1"/>
          <p:nvPr/>
        </p:nvSpPr>
        <p:spPr>
          <a:xfrm>
            <a:off x="508348" y="1137400"/>
            <a:ext cx="11683652" cy="2241896"/>
          </a:xfrm>
          <a:prstGeom prst="rect">
            <a:avLst/>
          </a:prstGeom>
          <a:noFill/>
        </p:spPr>
        <p:txBody>
          <a:bodyPr wrap="square" rtlCol="0">
            <a:spAutoFit/>
          </a:bodyPr>
          <a:lstStyle/>
          <a:p>
            <a:pPr marL="742950" marR="0" indent="-742950" algn="just">
              <a:lnSpc>
                <a:spcPct val="97000"/>
              </a:lnSpc>
              <a:spcBef>
                <a:spcPts val="0"/>
              </a:spcBef>
              <a:spcAft>
                <a:spcPts val="0"/>
              </a:spcAft>
              <a:buAutoNum type="arabicPeriod"/>
            </a:pPr>
            <a:r>
              <a:rPr lang="en-US" sz="3600" dirty="0">
                <a:latin typeface="Arial" panose="020B0604020202020204" pitchFamily="34" charset="0"/>
                <a:ea typeface="Times New Roman" panose="02020603050405020304" pitchFamily="18" charset="0"/>
              </a:rPr>
              <a:t>Pride</a:t>
            </a:r>
          </a:p>
          <a:p>
            <a:pPr marL="742950" marR="0" indent="-742950" algn="just">
              <a:lnSpc>
                <a:spcPct val="97000"/>
              </a:lnSpc>
              <a:spcBef>
                <a:spcPts val="0"/>
              </a:spcBef>
              <a:spcAft>
                <a:spcPts val="0"/>
              </a:spcAft>
              <a:buAutoNum type="arabicPeriod"/>
            </a:pPr>
            <a:r>
              <a:rPr lang="en-US" sz="3600" dirty="0">
                <a:effectLst/>
                <a:latin typeface="Arial" panose="020B0604020202020204" pitchFamily="34" charset="0"/>
                <a:ea typeface="Calibri" panose="020F0502020204030204" pitchFamily="34" charset="0"/>
                <a:cs typeface="Times New Roman" panose="02020603050405020304" pitchFamily="18" charset="0"/>
              </a:rPr>
              <a:t>Fear</a:t>
            </a:r>
          </a:p>
          <a:p>
            <a:pPr marL="742950" marR="0" indent="-742950" algn="just">
              <a:lnSpc>
                <a:spcPct val="97000"/>
              </a:lnSpc>
              <a:spcBef>
                <a:spcPts val="0"/>
              </a:spcBef>
              <a:spcAft>
                <a:spcPts val="0"/>
              </a:spcAft>
              <a:buAutoNum type="arabicPeriod"/>
            </a:pPr>
            <a:r>
              <a:rPr lang="en-US" sz="3600" dirty="0">
                <a:latin typeface="Arial" panose="020B0604020202020204" pitchFamily="34" charset="0"/>
                <a:ea typeface="Calibri" panose="020F0502020204030204" pitchFamily="34" charset="0"/>
                <a:cs typeface="Times New Roman" panose="02020603050405020304" pitchFamily="18" charset="0"/>
              </a:rPr>
              <a:t>Self-deception</a:t>
            </a:r>
          </a:p>
          <a:p>
            <a:pPr marL="742950" marR="0" indent="-742950" algn="just">
              <a:lnSpc>
                <a:spcPct val="97000"/>
              </a:lnSpc>
              <a:spcBef>
                <a:spcPts val="0"/>
              </a:spcBef>
              <a:spcAft>
                <a:spcPts val="0"/>
              </a:spcAft>
              <a:buAutoNum type="arabicPeriod"/>
            </a:pPr>
            <a:r>
              <a:rPr lang="en-US" sz="3600" dirty="0">
                <a:effectLst/>
                <a:latin typeface="Arial" panose="020B0604020202020204" pitchFamily="34" charset="0"/>
                <a:ea typeface="Calibri" panose="020F0502020204030204" pitchFamily="34" charset="0"/>
                <a:cs typeface="Times New Roman" panose="02020603050405020304" pitchFamily="18" charset="0"/>
              </a:rPr>
              <a:t>Ignorance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313664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75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75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073041" y="1390389"/>
            <a:ext cx="6826687" cy="1323439"/>
          </a:xfrm>
          <a:prstGeom prst="rect">
            <a:avLst/>
          </a:prstGeom>
          <a:noFill/>
        </p:spPr>
        <p:txBody>
          <a:bodyPr wrap="square" rtlCol="0">
            <a:spAutoFit/>
          </a:bodyPr>
          <a:lstStyle/>
          <a:p>
            <a:pPr algn="ctr"/>
            <a:r>
              <a:rPr lang="en-US" sz="4000" b="1" dirty="0">
                <a:latin typeface="Candara" panose="020E0502030303020204" pitchFamily="34" charset="0"/>
              </a:rPr>
              <a:t>There is No Way!</a:t>
            </a:r>
          </a:p>
          <a:p>
            <a:pPr algn="ctr"/>
            <a:r>
              <a:rPr lang="en-US" sz="4000" b="1" dirty="0">
                <a:latin typeface="Candara" panose="020E0502030303020204" pitchFamily="34" charset="0"/>
              </a:rPr>
              <a:t>Mark 14:27-31</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September 13, 2020</a:t>
            </a:r>
          </a:p>
        </p:txBody>
      </p:sp>
    </p:spTree>
    <p:extLst>
      <p:ext uri="{BB962C8B-B14F-4D97-AF65-F5344CB8AC3E}">
        <p14:creationId xmlns:p14="http://schemas.microsoft.com/office/powerpoint/2010/main" val="2621017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14:26-31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6003631"/>
          </a:xfrm>
          <a:prstGeom prst="rect">
            <a:avLst/>
          </a:prstGeom>
          <a:noFill/>
        </p:spPr>
        <p:txBody>
          <a:bodyPr wrap="square" rtlCol="0">
            <a:spAutoFit/>
          </a:bodyPr>
          <a:lstStyle/>
          <a:p>
            <a:pPr marL="0" marR="0" algn="just">
              <a:lnSpc>
                <a:spcPct val="97000"/>
              </a:lnSpc>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26 After singing a hymn, they went out to the Mount of Olives. 27 And Jesus said to them, "You will all fall away, because it is written, 'I WILL STRIKE DOWN THE SHEPHERD, AND THE SHEEP SHALL BE SCATTERED.' 28 But after I have been raised, I will go ahead of you to Galilee.” 29 But Peter said to Him, “Even though all may fall away, yet I will not.” 30 And Jesus said to him, “Truly I say to you, that this very night, before a rooster crows twice, you yourself will deny Me three times.” 31 But Peter kept saying insistently, “Even if I have to die with You, I will not deny You!” And they all were saying the same thing also.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962808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Jeremiah 17:9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1323439"/>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Times New Roman" panose="02020603050405020304" pitchFamily="18" charset="0"/>
              </a:rPr>
              <a:t>“The heart is more deceitful than all else And is desperately sick; Who can understand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860767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Matthew 5:3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1323439"/>
          </a:xfrm>
          <a:prstGeom prst="rect">
            <a:avLst/>
          </a:prstGeom>
          <a:noFill/>
        </p:spPr>
        <p:txBody>
          <a:bodyPr wrap="square" rtlCol="0">
            <a:spAutoFit/>
          </a:bodyPr>
          <a:lstStyle/>
          <a:p>
            <a:pPr marL="0" marR="0" algn="ctr">
              <a:spcBef>
                <a:spcPts val="0"/>
              </a:spcBef>
              <a:spcAft>
                <a:spcPts val="0"/>
              </a:spcAft>
            </a:pPr>
            <a:r>
              <a:rPr lang="en-US" sz="4000" i="1" dirty="0">
                <a:effectLst/>
                <a:latin typeface="Calibri" panose="020F0502020204030204" pitchFamily="34" charset="0"/>
                <a:ea typeface="Times New Roman" panose="02020603050405020304" pitchFamily="18" charset="0"/>
              </a:rPr>
              <a:t>Blessed are the poor in spirit,</a:t>
            </a:r>
          </a:p>
          <a:p>
            <a:pPr marL="0" marR="0" algn="ctr">
              <a:spcBef>
                <a:spcPts val="0"/>
              </a:spcBef>
              <a:spcAft>
                <a:spcPts val="0"/>
              </a:spcAft>
            </a:pPr>
            <a:r>
              <a:rPr lang="en-US" sz="4000" i="1" dirty="0">
                <a:effectLst/>
                <a:latin typeface="Calibri" panose="020F0502020204030204" pitchFamily="34" charset="0"/>
                <a:ea typeface="Times New Roman" panose="02020603050405020304" pitchFamily="18" charset="0"/>
              </a:rPr>
              <a:t>for theirs is the kingdom of heaven.</a:t>
            </a:r>
            <a:r>
              <a:rPr lang="en-US" sz="4000" dirty="0">
                <a:effectLst/>
                <a:latin typeface="Arial" panose="020B0604020202020204" pitchFamily="34" charset="0"/>
                <a:ea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624062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3800" b="1" cap="none" dirty="0">
                <a:solidFill>
                  <a:srgbClr val="00B0F0"/>
                </a:solidFill>
                <a:latin typeface="+mn-lt"/>
              </a:rPr>
              <a:t>The predictions </a:t>
            </a:r>
            <a:r>
              <a:rPr lang="en-US" sz="3800" b="1" cap="none" baseline="30000" dirty="0">
                <a:solidFill>
                  <a:srgbClr val="00B0F0"/>
                </a:solidFill>
                <a:latin typeface="+mn-lt"/>
              </a:rPr>
              <a:t>(14:27)</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11352"/>
            <a:ext cx="11590636" cy="830997"/>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And Jesus said to them, "You will all fall away, because it is written, 'I WILL STRIKE DOWN THE SHEPHERD, AND THE SHEEP SHALL BE SCATTERED.'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B84A9D5F-E285-4F57-B146-37A8E9800DE3}"/>
              </a:ext>
            </a:extLst>
          </p:cNvPr>
          <p:cNvSpPr txBox="1"/>
          <p:nvPr/>
        </p:nvSpPr>
        <p:spPr>
          <a:xfrm>
            <a:off x="267280" y="1847550"/>
            <a:ext cx="11590636" cy="584775"/>
          </a:xfrm>
          <a:prstGeom prst="rect">
            <a:avLst/>
          </a:prstGeom>
          <a:noFill/>
        </p:spPr>
        <p:txBody>
          <a:bodyPr wrap="square" rtlCol="0">
            <a:spAutoFit/>
          </a:bodyPr>
          <a:lstStyle/>
          <a:p>
            <a:pPr marL="342900" marR="0" indent="-34290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Calibri" panose="020F0502020204030204" pitchFamily="34" charset="0"/>
              </a:rPr>
              <a:t>The prediction of a falling away (27a)</a:t>
            </a:r>
          </a:p>
        </p:txBody>
      </p:sp>
    </p:spTree>
    <p:extLst>
      <p:ext uri="{BB962C8B-B14F-4D97-AF65-F5344CB8AC3E}">
        <p14:creationId xmlns:p14="http://schemas.microsoft.com/office/powerpoint/2010/main" val="348318003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Quotable</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2554545"/>
          </a:xfrm>
          <a:prstGeom prst="rect">
            <a:avLst/>
          </a:prstGeom>
          <a:noFill/>
        </p:spPr>
        <p:txBody>
          <a:bodyPr wrap="square" rtlCol="0">
            <a:spAutoFit/>
          </a:bodyPr>
          <a:lstStyle/>
          <a:p>
            <a:pPr marL="0" marR="0" algn="ctr">
              <a:spcBef>
                <a:spcPts val="0"/>
              </a:spcBef>
              <a:spcAft>
                <a:spcPts val="0"/>
              </a:spcAft>
            </a:pPr>
            <a:r>
              <a:rPr lang="en-US" sz="4000" i="1" dirty="0">
                <a:effectLst/>
                <a:latin typeface="Arial" panose="020B0604020202020204" pitchFamily="34" charset="0"/>
                <a:ea typeface="Times New Roman" panose="02020603050405020304" pitchFamily="18" charset="0"/>
              </a:rPr>
              <a:t>We must not think that mere proximity to Christ will keep us from stumbling; rather there is need of daily dependence and abiding in the grace of Christ to keep us from stumbling</a:t>
            </a:r>
            <a:r>
              <a:rPr lang="en-US" sz="4000" dirty="0">
                <a:effectLst/>
                <a:latin typeface="Arial" panose="020B0604020202020204" pitchFamily="34" charset="0"/>
                <a:ea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141115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Jude 24-25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378565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24 Now to Him who is able to keep you </a:t>
            </a:r>
            <a:r>
              <a:rPr lang="en-US" sz="4000" b="1" i="1" u="sng" dirty="0">
                <a:effectLst/>
                <a:latin typeface="Calibri" panose="020F0502020204030204" pitchFamily="34" charset="0"/>
                <a:ea typeface="Calibri" panose="020F0502020204030204" pitchFamily="34" charset="0"/>
                <a:cs typeface="Calibri" panose="020F0502020204030204" pitchFamily="34" charset="0"/>
              </a:rPr>
              <a:t>from</a:t>
            </a:r>
            <a:r>
              <a:rPr lang="en-US" sz="4000" i="1" dirty="0">
                <a:effectLst/>
                <a:latin typeface="Calibri" panose="020F0502020204030204" pitchFamily="34" charset="0"/>
                <a:ea typeface="Calibri" panose="020F0502020204030204" pitchFamily="34" charset="0"/>
                <a:cs typeface="Calibri" panose="020F0502020204030204" pitchFamily="34" charset="0"/>
              </a:rPr>
              <a:t> </a:t>
            </a:r>
            <a:r>
              <a:rPr lang="en-US" sz="4000" b="1" i="1" u="sng" dirty="0">
                <a:effectLst/>
                <a:latin typeface="Calibri" panose="020F0502020204030204" pitchFamily="34" charset="0"/>
                <a:ea typeface="Calibri" panose="020F0502020204030204" pitchFamily="34" charset="0"/>
                <a:cs typeface="Calibri" panose="020F0502020204030204" pitchFamily="34" charset="0"/>
              </a:rPr>
              <a:t>stumbling</a:t>
            </a:r>
            <a:r>
              <a:rPr lang="en-US" sz="4000" i="1" dirty="0">
                <a:effectLst/>
                <a:latin typeface="Calibri" panose="020F0502020204030204" pitchFamily="34" charset="0"/>
                <a:ea typeface="Calibri" panose="020F0502020204030204" pitchFamily="34" charset="0"/>
                <a:cs typeface="Calibri" panose="020F0502020204030204" pitchFamily="34" charset="0"/>
              </a:rPr>
              <a:t>, and to make you stand in the presence of His glory blameless with great joy, 25 to the only God our Savior, through Jesus Christ our Lord, be glory, majesty, dominion and authority, before all time and now and forever. Amen.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441723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3800" b="1" cap="none" dirty="0">
                <a:solidFill>
                  <a:srgbClr val="00B0F0"/>
                </a:solidFill>
                <a:latin typeface="+mn-lt"/>
              </a:rPr>
              <a:t>The predictions </a:t>
            </a:r>
            <a:r>
              <a:rPr lang="en-US" sz="3800" b="1" cap="none" baseline="30000" dirty="0">
                <a:solidFill>
                  <a:srgbClr val="00B0F0"/>
                </a:solidFill>
                <a:latin typeface="+mn-lt"/>
              </a:rPr>
              <a:t>(14:27)</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11352"/>
            <a:ext cx="11590636" cy="830997"/>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And Jesus said to them, "You will all fall away, because it is written, 'I WILL STRIKE DOWN THE SHEPHERD, AND THE SHEEP SHALL BE SCATTERED.'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B84A9D5F-E285-4F57-B146-37A8E9800DE3}"/>
              </a:ext>
            </a:extLst>
          </p:cNvPr>
          <p:cNvSpPr txBox="1"/>
          <p:nvPr/>
        </p:nvSpPr>
        <p:spPr>
          <a:xfrm>
            <a:off x="267280" y="1832563"/>
            <a:ext cx="11590636" cy="1077218"/>
          </a:xfrm>
          <a:prstGeom prst="rect">
            <a:avLst/>
          </a:prstGeom>
          <a:noFill/>
        </p:spPr>
        <p:txBody>
          <a:bodyPr wrap="square" rtlCol="0">
            <a:spAutoFit/>
          </a:bodyPr>
          <a:lstStyle/>
          <a:p>
            <a:pPr marL="342900" marR="0" indent="-342900" algn="just">
              <a:spcBef>
                <a:spcPts val="0"/>
              </a:spcBef>
              <a:spcAft>
                <a:spcPts val="0"/>
              </a:spcAft>
              <a:buAutoNum type="alphaUcPeriod"/>
            </a:pPr>
            <a:r>
              <a:rPr lang="en-US" sz="3200" dirty="0">
                <a:effectLst/>
                <a:latin typeface="Calibri" panose="020F0502020204030204" pitchFamily="34" charset="0"/>
                <a:ea typeface="Calibri" panose="020F0502020204030204" pitchFamily="34" charset="0"/>
                <a:cs typeface="Calibri" panose="020F0502020204030204" pitchFamily="34" charset="0"/>
              </a:rPr>
              <a:t>The prediction of a falling away (27a)</a:t>
            </a:r>
          </a:p>
          <a:p>
            <a:pPr marL="342900" marR="0" indent="-342900" algn="just">
              <a:spcBef>
                <a:spcPts val="0"/>
              </a:spcBef>
              <a:spcAft>
                <a:spcPts val="0"/>
              </a:spcAft>
              <a:buAutoNum type="alphaUcPeriod"/>
            </a:pPr>
            <a:r>
              <a:rPr lang="en-US" sz="3200" dirty="0">
                <a:latin typeface="Calibri" panose="020F0502020204030204" pitchFamily="34" charset="0"/>
                <a:ea typeface="Calibri" panose="020F0502020204030204" pitchFamily="34" charset="0"/>
                <a:cs typeface="Calibri" panose="020F0502020204030204" pitchFamily="34" charset="0"/>
              </a:rPr>
              <a:t>The prediction of a fulfillment (27b)</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F968A5B-95AD-47A7-A298-3F04309AD372}"/>
              </a:ext>
            </a:extLst>
          </p:cNvPr>
          <p:cNvSpPr txBox="1"/>
          <p:nvPr/>
        </p:nvSpPr>
        <p:spPr>
          <a:xfrm>
            <a:off x="269780" y="3124213"/>
            <a:ext cx="11590636" cy="2062103"/>
          </a:xfrm>
          <a:prstGeom prst="rect">
            <a:avLst/>
          </a:prstGeom>
          <a:noFill/>
        </p:spPr>
        <p:txBody>
          <a:bodyPr wrap="square" rtlCol="0">
            <a:spAutoFit/>
          </a:bodyPr>
          <a:lstStyle/>
          <a:p>
            <a:pPr marR="0" algn="just">
              <a:spcBef>
                <a:spcPts val="0"/>
              </a:spcBef>
              <a:spcAft>
                <a:spcPts val="0"/>
              </a:spcAft>
            </a:pPr>
            <a:r>
              <a:rPr lang="en-US" sz="3200" i="1" dirty="0"/>
              <a:t>“Awake, O sword, against My Shepherd, And against the man, My Associate,” declares the LORD of hosts. “Strike the Shepherd that the sheep may be scattered; And I will turn My hand against the little ones.” (Zechariah 13:7)</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04893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750"/>
                                        <p:tgtEl>
                                          <p:spTgt spid="2">
                                            <p:txEl>
                                              <p:pRg st="1" end="1"/>
                                            </p:txEl>
                                          </p:spTgt>
                                        </p:tgtEl>
                                      </p:cBhvr>
                                    </p:animEffect>
                                  </p:childTnLst>
                                </p:cTn>
                              </p:par>
                            </p:childTnLst>
                          </p:cTn>
                        </p:par>
                        <p:par>
                          <p:cTn id="8" fill="hold">
                            <p:stCondLst>
                              <p:cond delay="2000"/>
                            </p:stCondLst>
                            <p:childTnLst>
                              <p:par>
                                <p:cTn id="9" presetID="10" presetClass="entr" presetSubtype="0" fill="hold" grpId="0" nodeType="afterEffect">
                                  <p:stCondLst>
                                    <p:cond delay="27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Quotable</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89962"/>
            <a:ext cx="11590636" cy="2308324"/>
          </a:xfrm>
          <a:prstGeom prst="rect">
            <a:avLst/>
          </a:prstGeom>
          <a:noFill/>
        </p:spPr>
        <p:txBody>
          <a:bodyPr wrap="square" rtlCol="0">
            <a:spAutoFit/>
          </a:bodyPr>
          <a:lstStyle/>
          <a:p>
            <a:pPr marL="0" marR="0" algn="ctr">
              <a:spcBef>
                <a:spcPts val="0"/>
              </a:spcBef>
              <a:spcAft>
                <a:spcPts val="0"/>
              </a:spcAft>
            </a:pPr>
            <a:r>
              <a:rPr lang="en-US" sz="3600" dirty="0">
                <a:latin typeface="Arial" panose="020B0604020202020204" pitchFamily="34" charset="0"/>
                <a:ea typeface="Times New Roman" panose="02020603050405020304" pitchFamily="18" charset="0"/>
              </a:rPr>
              <a:t>T</a:t>
            </a:r>
            <a:r>
              <a:rPr lang="en-US" sz="3600" dirty="0">
                <a:effectLst/>
                <a:latin typeface="Arial" panose="020B0604020202020204" pitchFamily="34" charset="0"/>
                <a:ea typeface="Times New Roman" panose="02020603050405020304" pitchFamily="18" charset="0"/>
              </a:rPr>
              <a:t>he four most dangerous words in the Christian’s vocabulary are, </a:t>
            </a:r>
            <a:r>
              <a:rPr lang="en-US" sz="3600" i="1" dirty="0">
                <a:effectLst/>
                <a:latin typeface="Arial" panose="020B0604020202020204" pitchFamily="34" charset="0"/>
                <a:ea typeface="Times New Roman" panose="02020603050405020304" pitchFamily="18" charset="0"/>
              </a:rPr>
              <a:t>“I can handle it…”</a:t>
            </a:r>
            <a:r>
              <a:rPr lang="en-US" sz="3600" dirty="0">
                <a:effectLst/>
                <a:latin typeface="Arial" panose="020B0604020202020204" pitchFamily="34" charset="0"/>
                <a:ea typeface="Times New Roman" panose="02020603050405020304" pitchFamily="18" charset="0"/>
              </a:rPr>
              <a:t> That, my friends, is the recipe for disaster every time. Our confession is to be, </a:t>
            </a:r>
            <a:r>
              <a:rPr lang="en-US" sz="3600" i="1" dirty="0">
                <a:effectLst/>
                <a:latin typeface="Arial" panose="020B0604020202020204" pitchFamily="34" charset="0"/>
                <a:ea typeface="Times New Roman" panose="02020603050405020304" pitchFamily="18" charset="0"/>
              </a:rPr>
              <a:t>“Lord, I cannot handle it…”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2F6FEFE-4696-4A20-A6DA-5615EC51214E}"/>
              </a:ext>
            </a:extLst>
          </p:cNvPr>
          <p:cNvSpPr txBox="1"/>
          <p:nvPr/>
        </p:nvSpPr>
        <p:spPr>
          <a:xfrm>
            <a:off x="318172" y="3380824"/>
            <a:ext cx="11590636" cy="1200329"/>
          </a:xfrm>
          <a:prstGeom prst="rect">
            <a:avLst/>
          </a:prstGeom>
          <a:noFill/>
        </p:spPr>
        <p:txBody>
          <a:bodyPr wrap="square" rtlCol="0">
            <a:spAutoFit/>
          </a:bodyPr>
          <a:lstStyle/>
          <a:p>
            <a:pPr marL="0" marR="0" algn="ctr">
              <a:spcBef>
                <a:spcPts val="0"/>
              </a:spcBef>
              <a:spcAft>
                <a:spcPts val="0"/>
              </a:spcAft>
            </a:pPr>
            <a:r>
              <a:rPr lang="en-US" sz="3600" b="1" dirty="0">
                <a:effectLst/>
                <a:latin typeface="Arial" panose="020B0604020202020204" pitchFamily="34" charset="0"/>
                <a:ea typeface="Times New Roman" panose="02020603050405020304" pitchFamily="18" charset="0"/>
              </a:rPr>
              <a:t>Apart from grace of God, we will never find ourselves in the will of God.</a:t>
            </a:r>
            <a:r>
              <a:rPr lang="en-US" sz="3600" dirty="0">
                <a:effectLst/>
                <a:latin typeface="Arial" panose="020B0604020202020204" pitchFamily="34" charset="0"/>
                <a:ea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484773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8765</TotalTime>
  <Words>807</Words>
  <Application>Microsoft Office PowerPoint</Application>
  <PresentationFormat>Widescreen</PresentationFormat>
  <Paragraphs>49</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Candara</vt:lpstr>
      <vt:lpstr>Century Gothic</vt:lpstr>
      <vt:lpstr>Times New Roman</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157</cp:revision>
  <cp:lastPrinted>2020-05-22T15:03:41Z</cp:lastPrinted>
  <dcterms:created xsi:type="dcterms:W3CDTF">2019-06-22T19:37:39Z</dcterms:created>
  <dcterms:modified xsi:type="dcterms:W3CDTF">2020-09-12T20:53:39Z</dcterms:modified>
</cp:coreProperties>
</file>